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79" r:id="rId3"/>
    <p:sldId id="263" r:id="rId4"/>
    <p:sldId id="264" r:id="rId5"/>
    <p:sldId id="280" r:id="rId6"/>
    <p:sldId id="278" r:id="rId7"/>
    <p:sldId id="261" r:id="rId8"/>
    <p:sldId id="262" r:id="rId9"/>
    <p:sldId id="285" r:id="rId10"/>
    <p:sldId id="284" r:id="rId11"/>
    <p:sldId id="28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3792A-033D-8FCA-9BE1-6F04F7F7B707}" name="Finn Sutton" initials="FS" userId="S::fsutton@migcom.com::61cf31dd-72b6-404e-86ef-fcdd6c745e39" providerId="AD"/>
  <p188:author id="{E3850431-33E7-881A-C17B-9A933C38F45F}" name="Elly Schaefer" initials="ES" userId="S::eschaefer@migcom.com::ae03fecd-a6a6-4e99-9bee-ea91f2d91e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ADE"/>
    <a:srgbClr val="1E3C5D"/>
    <a:srgbClr val="C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018" autoAdjust="0"/>
  </p:normalViewPr>
  <p:slideViewPr>
    <p:cSldViewPr snapToGrid="0">
      <p:cViewPr varScale="1">
        <p:scale>
          <a:sx n="91" d="100"/>
          <a:sy n="9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Gondeck" userId="5b00b599-d39e-4a67-af74-bbe10f249d49" providerId="ADAL" clId="{7565F485-0383-48DE-9A6A-7D2E6799F409}"/>
    <pc:docChg chg="modSld">
      <pc:chgData name="Chelsea Gondeck" userId="5b00b599-d39e-4a67-af74-bbe10f249d49" providerId="ADAL" clId="{7565F485-0383-48DE-9A6A-7D2E6799F409}" dt="2025-03-03T15:25:27.863" v="1" actId="20577"/>
      <pc:docMkLst>
        <pc:docMk/>
      </pc:docMkLst>
      <pc:sldChg chg="modSp mod">
        <pc:chgData name="Chelsea Gondeck" userId="5b00b599-d39e-4a67-af74-bbe10f249d49" providerId="ADAL" clId="{7565F485-0383-48DE-9A6A-7D2E6799F409}" dt="2025-03-03T15:25:27.863" v="1" actId="20577"/>
        <pc:sldMkLst>
          <pc:docMk/>
          <pc:sldMk cId="2547926042" sldId="286"/>
        </pc:sldMkLst>
        <pc:spChg chg="mod">
          <ac:chgData name="Chelsea Gondeck" userId="5b00b599-d39e-4a67-af74-bbe10f249d49" providerId="ADAL" clId="{7565F485-0383-48DE-9A6A-7D2E6799F409}" dt="2025-03-03T15:25:27.863" v="1" actId="20577"/>
          <ac:spMkLst>
            <pc:docMk/>
            <pc:sldMk cId="2547926042" sldId="286"/>
            <ac:spMk id="3" creationId="{9011D0AF-3B09-7A75-5E49-92FC0BE54A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672A-BD81-4046-B436-DEB0DAA933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3EEA-7C27-47FA-8D42-8CD22BF7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3EEA-7C27-47FA-8D42-8CD22BF71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small groups in Feb, in-person large groups in April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3EEA-7C27-47FA-8D42-8CD22BF71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Survey: Focused on vision, opportunities, and challenges. Can update on number of responses and share key findings as separate report.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Events: First two will focus on assets, opportunities, challenges. Block party in Sept will focus on review and contribute to plan strategies and priorities.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3EEA-7C27-47FA-8D42-8CD22BF71C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City Council #2 – report out on engagement and draft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City Council #3 – final presentation and 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3EEA-7C27-47FA-8D42-8CD22BF71C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A17197-7C22-10B1-5E4D-A4DA10DBC8B7}"/>
              </a:ext>
            </a:extLst>
          </p:cNvPr>
          <p:cNvSpPr/>
          <p:nvPr userDrawn="1"/>
        </p:nvSpPr>
        <p:spPr>
          <a:xfrm>
            <a:off x="-66675" y="0"/>
            <a:ext cx="7029450" cy="6858000"/>
          </a:xfrm>
          <a:prstGeom prst="rect">
            <a:avLst/>
          </a:prstGeom>
          <a:solidFill>
            <a:srgbClr val="1E3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5AD67-B484-4DDF-8815-B3B5BFB32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010150" cy="23066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E2009-D2C1-89D7-4C9A-88C533E2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01015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1C55953C-80E6-9390-6EC6-D9F1901ED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2411285"/>
            <a:ext cx="3464560" cy="20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C5B7-AA9A-994F-C35E-D1163AD6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3A77-A97D-6BD4-466E-4E037C41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0854D-3541-0E25-39B9-34CC5CEEF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C944B-E10E-FF0B-798B-FAA331BD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8414D-31E6-237B-92BA-69E90AAD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716F2-FC0F-A43B-4C02-C999A201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929E-FAA5-EA8D-0726-BA973A76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D410C-40D7-DAF6-4958-7568DA4E8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AA44E-4C48-261E-6092-A02A00F1A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AF90A-F20F-D2F4-4902-F69D9AE5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7FAC-7FAF-21C3-7A8D-6DB88FDA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7F5D-DB38-2AD8-0CE7-D9DAF151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528C-329C-D40B-BBAC-137C4D37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F3332-F0A0-A735-0BE5-0FE9BE62E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74A80-16D1-9189-CFD5-10F6F295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7A9D9-DC0D-AECC-4BC2-DD4FC019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5A097-A19E-D7CC-616D-6EB083C7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D3AD0-3E4D-41F9-36EB-19DAA912F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1AE84-A59C-DF7B-7087-834B3420E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6991-0A49-972C-4827-D8498A0D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1DC0C-5E7B-5914-3C9E-BB592F0F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0E1B0-F8C9-EF78-DC54-983FB647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9AB2EC-01AD-DE16-C735-D39E3A26D909}"/>
              </a:ext>
            </a:extLst>
          </p:cNvPr>
          <p:cNvSpPr/>
          <p:nvPr userDrawn="1"/>
        </p:nvSpPr>
        <p:spPr>
          <a:xfrm>
            <a:off x="0" y="365125"/>
            <a:ext cx="8524875" cy="1281113"/>
          </a:xfrm>
          <a:prstGeom prst="rect">
            <a:avLst/>
          </a:prstGeom>
          <a:solidFill>
            <a:srgbClr val="1E3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2D67-56B0-2BE2-854B-E1FB03A9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450"/>
            <a:ext cx="6905625" cy="1138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D0EB-23DF-31FF-3F3C-6ED4F2487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3FCD-BBBB-59E4-E767-5097313D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29A4A"/>
                </a:solidFill>
              </a:defRPr>
            </a:lvl1pPr>
          </a:lstStyle>
          <a:p>
            <a:fld id="{8538034F-ADB5-4931-A82F-A900A93DE6A5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AED7-A409-3CE7-2B8B-6D42809C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29A4A"/>
                </a:solidFill>
              </a:defRPr>
            </a:lvl1pPr>
          </a:lstStyle>
          <a:p>
            <a:r>
              <a:rPr lang="en-US" dirty="0"/>
              <a:t>Meeting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94A367-AF88-8832-C4F3-D3AB3E7619BB}"/>
              </a:ext>
            </a:extLst>
          </p:cNvPr>
          <p:cNvSpPr/>
          <p:nvPr userDrawn="1"/>
        </p:nvSpPr>
        <p:spPr>
          <a:xfrm>
            <a:off x="7874292" y="365124"/>
            <a:ext cx="1231608" cy="1281113"/>
          </a:xfrm>
          <a:prstGeom prst="ellipse">
            <a:avLst/>
          </a:prstGeom>
          <a:solidFill>
            <a:srgbClr val="1E3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A54F9-FF9C-9C2F-6FFF-D26B5D9CD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" t="1" r="-242" b="-10226"/>
          <a:stretch/>
        </p:blipFill>
        <p:spPr>
          <a:xfrm>
            <a:off x="9642328" y="409575"/>
            <a:ext cx="1791925" cy="1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D0EB-23DF-31FF-3F3C-6ED4F248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4" y="1825625"/>
            <a:ext cx="7686675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3FCD-BBBB-59E4-E767-5097313D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29A4A"/>
                </a:solidFill>
              </a:defRPr>
            </a:lvl1pPr>
          </a:lstStyle>
          <a:p>
            <a:fld id="{8538034F-ADB5-4931-A82F-A900A93DE6A5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AED7-A409-3CE7-2B8B-6D42809C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29A4A"/>
                </a:solidFill>
              </a:defRPr>
            </a:lvl1pPr>
          </a:lstStyle>
          <a:p>
            <a:r>
              <a:rPr lang="en-US" dirty="0"/>
              <a:t>Meeting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B5C571-8E0D-B5E4-7B80-14C27D7D518C}"/>
              </a:ext>
            </a:extLst>
          </p:cNvPr>
          <p:cNvGrpSpPr/>
          <p:nvPr userDrawn="1"/>
        </p:nvGrpSpPr>
        <p:grpSpPr>
          <a:xfrm rot="10800000">
            <a:off x="3086100" y="379412"/>
            <a:ext cx="9105900" cy="1281114"/>
            <a:chOff x="-57150" y="365124"/>
            <a:chExt cx="9105900" cy="12811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AB2EC-01AD-DE16-C735-D39E3A26D909}"/>
                </a:ext>
              </a:extLst>
            </p:cNvPr>
            <p:cNvSpPr/>
            <p:nvPr userDrawn="1"/>
          </p:nvSpPr>
          <p:spPr>
            <a:xfrm>
              <a:off x="-57150" y="365125"/>
              <a:ext cx="8524875" cy="1281113"/>
            </a:xfrm>
            <a:prstGeom prst="rect">
              <a:avLst/>
            </a:prstGeom>
            <a:solidFill>
              <a:srgbClr val="1E3C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94A367-AF88-8832-C4F3-D3AB3E7619BB}"/>
                </a:ext>
              </a:extLst>
            </p:cNvPr>
            <p:cNvSpPr/>
            <p:nvPr userDrawn="1"/>
          </p:nvSpPr>
          <p:spPr>
            <a:xfrm>
              <a:off x="7817142" y="365124"/>
              <a:ext cx="1231608" cy="1281113"/>
            </a:xfrm>
            <a:prstGeom prst="ellipse">
              <a:avLst/>
            </a:prstGeom>
            <a:solidFill>
              <a:srgbClr val="1E3C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E62D67-56B0-2BE2-854B-E1FB03A9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5" y="508000"/>
            <a:ext cx="6905625" cy="1138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D2854-0DB5-8002-1190-332E7B8D2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8" t="1" r="-2715" b="-13507"/>
          <a:stretch/>
        </p:blipFill>
        <p:spPr>
          <a:xfrm>
            <a:off x="570887" y="450849"/>
            <a:ext cx="1791925" cy="1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789C8A-7662-1336-CF2A-A40D17F2E79D}"/>
              </a:ext>
            </a:extLst>
          </p:cNvPr>
          <p:cNvSpPr/>
          <p:nvPr userDrawn="1"/>
        </p:nvSpPr>
        <p:spPr>
          <a:xfrm>
            <a:off x="0" y="1898651"/>
            <a:ext cx="12192000" cy="5321299"/>
          </a:xfrm>
          <a:prstGeom prst="rect">
            <a:avLst/>
          </a:prstGeom>
          <a:solidFill>
            <a:srgbClr val="9AB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D0EB-23DF-31FF-3F3C-6ED4F248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370137"/>
            <a:ext cx="10610850" cy="3573463"/>
          </a:xfrm>
        </p:spPr>
        <p:txBody>
          <a:bodyPr/>
          <a:lstStyle>
            <a:lvl1pPr>
              <a:defRPr b="1">
                <a:solidFill>
                  <a:srgbClr val="1E3C5D"/>
                </a:solidFill>
              </a:defRPr>
            </a:lvl1pPr>
            <a:lvl2pPr>
              <a:defRPr>
                <a:solidFill>
                  <a:srgbClr val="1E3C5D"/>
                </a:solidFill>
              </a:defRPr>
            </a:lvl2pPr>
            <a:lvl3pPr>
              <a:defRPr>
                <a:solidFill>
                  <a:srgbClr val="1E3C5D"/>
                </a:solidFill>
              </a:defRPr>
            </a:lvl3pPr>
            <a:lvl4pPr>
              <a:defRPr>
                <a:solidFill>
                  <a:srgbClr val="1E3C5D"/>
                </a:solidFill>
              </a:defRPr>
            </a:lvl4pPr>
            <a:lvl5pPr>
              <a:defRPr>
                <a:solidFill>
                  <a:srgbClr val="1E3C5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3FCD-BBBB-59E4-E767-5097313D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3C5D"/>
                </a:solidFill>
              </a:defRPr>
            </a:lvl1pPr>
          </a:lstStyle>
          <a:p>
            <a:fld id="{8538034F-ADB5-4931-A82F-A900A93DE6A5}" type="datetimeFigureOut">
              <a:rPr lang="en-US" smtClean="0"/>
              <a:pPr/>
              <a:t>3/3/2025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B5C571-8E0D-B5E4-7B80-14C27D7D518C}"/>
              </a:ext>
            </a:extLst>
          </p:cNvPr>
          <p:cNvGrpSpPr/>
          <p:nvPr userDrawn="1"/>
        </p:nvGrpSpPr>
        <p:grpSpPr>
          <a:xfrm rot="10800000">
            <a:off x="3086100" y="379412"/>
            <a:ext cx="9105900" cy="1281114"/>
            <a:chOff x="-57150" y="365124"/>
            <a:chExt cx="9105900" cy="1281114"/>
          </a:xfrm>
          <a:solidFill>
            <a:srgbClr val="C29A4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AB2EC-01AD-DE16-C735-D39E3A26D909}"/>
                </a:ext>
              </a:extLst>
            </p:cNvPr>
            <p:cNvSpPr/>
            <p:nvPr userDrawn="1"/>
          </p:nvSpPr>
          <p:spPr>
            <a:xfrm>
              <a:off x="-57150" y="365125"/>
              <a:ext cx="8524875" cy="12811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94A367-AF88-8832-C4F3-D3AB3E7619BB}"/>
                </a:ext>
              </a:extLst>
            </p:cNvPr>
            <p:cNvSpPr/>
            <p:nvPr userDrawn="1"/>
          </p:nvSpPr>
          <p:spPr>
            <a:xfrm>
              <a:off x="7817142" y="365124"/>
              <a:ext cx="1231608" cy="12811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E62D67-56B0-2BE2-854B-E1FB03A9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508000"/>
            <a:ext cx="7308358" cy="11382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0A54B4-4559-1FD5-173A-C11CBB23A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2723" y="556419"/>
            <a:ext cx="933828" cy="891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EB3B3-B119-12E5-CBEF-5C94150F92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8" t="1" r="-2715" b="-13507"/>
          <a:stretch/>
        </p:blipFill>
        <p:spPr>
          <a:xfrm>
            <a:off x="570887" y="450849"/>
            <a:ext cx="1791925" cy="1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61BD-5291-E3FB-E794-65FE876E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BE36-46A4-593F-0C69-4756A999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2DF8-6B6C-0E10-6C4B-1D76A825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E31E-8D51-E3C6-DB0C-E51A28D4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3E94-6C39-9EB5-4499-45B94DBC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11BE1-A08F-FC23-A0A4-877B3344F5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0739-5604-27E6-6FDA-29C32E37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25F6-D216-25FB-08DA-2664A5A03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3B58A-CDC9-C98C-7634-D952A00C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01D8-384E-4972-8146-CF4E61E2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E3B4F-14A3-9CC9-4E0F-088A00E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4D54A-0436-6251-7170-C731D7F4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A55B-F4E8-A7CA-99A7-B67A46B1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5E83-8FEC-1065-3D0F-99ED4654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A5BEA-E170-CA60-A7E0-D02C6426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ED367-D3E5-F4AF-0B8D-CAE1ABFF6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7CC-ACB5-79FA-8B82-18DB6F435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FFAC0-B45A-9933-A975-71C64C3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97DF-C4BF-392C-6842-6996824D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3E4D0-40A0-9442-5BC1-261A9594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C4D9-7922-C8DB-EE26-2A9F7924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F20C8-BDB7-98DB-B13A-209267AE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C50DE-4052-2DFA-72FB-3C3284AA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D9225-F786-7130-47DE-BB99FD2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98F53-BEC9-F7A2-DCD9-9BDAC8D2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00FB2-759B-13F0-F98E-A6A87956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BA5E-DA53-72C0-D7DA-922B4386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E1FCA-0007-361E-1A2C-D4AF9805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D0BCC-E0A6-6B89-F278-512E2013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C24F-FD17-326D-EAB4-B4022F1B8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38034F-ADB5-4931-A82F-A900A93DE6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3CEC4-8219-42B4-6C8E-192D3095E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1498-32F1-51AD-B922-7D32D0A8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7F1F8-3438-4540-90F8-79FD0A19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3A7E-A504-E181-BBBE-5B3F17441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2275681"/>
            <a:ext cx="5010150" cy="2306637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29A4A"/>
                </a:solidFill>
              </a:rPr>
              <a:t>Experience Downtown </a:t>
            </a:r>
            <a:br>
              <a:rPr lang="en-US" sz="7200" dirty="0"/>
            </a:br>
            <a:r>
              <a:rPr lang="en-US" sz="7200" dirty="0"/>
              <a:t>Plan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B1620-8F19-6CFB-9A3C-0C80848C2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5" y="4582318"/>
            <a:ext cx="5010150" cy="1655762"/>
          </a:xfrm>
        </p:spPr>
        <p:txBody>
          <a:bodyPr>
            <a:normAutofit/>
          </a:bodyPr>
          <a:lstStyle/>
          <a:p>
            <a:r>
              <a:rPr lang="en-US" dirty="0"/>
              <a:t>City Council Briefing </a:t>
            </a:r>
          </a:p>
          <a:p>
            <a:r>
              <a:rPr lang="en-US" sz="1800" i="1" dirty="0"/>
              <a:t>March 10</a:t>
            </a:r>
            <a:r>
              <a:rPr lang="en-US" sz="1800" i="1" baseline="30000" dirty="0"/>
              <a:t>th</a:t>
            </a:r>
            <a:r>
              <a:rPr lang="en-US" sz="1800" i="1" dirty="0"/>
              <a:t>, 2025</a:t>
            </a:r>
          </a:p>
        </p:txBody>
      </p:sp>
      <p:pic>
        <p:nvPicPr>
          <p:cNvPr id="5" name="Picture 4" descr="A yellow rectangular sign with a white letter i&#10;&#10;Description automatically generated">
            <a:extLst>
              <a:ext uri="{FF2B5EF4-FFF2-40B4-BE49-F238E27FC236}">
                <a16:creationId xmlns:a16="http://schemas.microsoft.com/office/drawing/2014/main" id="{F131050E-82E5-A9C8-E7C6-2A186E3C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70" y="6431280"/>
            <a:ext cx="712338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33016-848D-CBD4-8684-48CC6431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FCF9-6EFB-4E04-E2D3-D68F33C5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F7DA-9101-F440-4CDC-E71E12BC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7899"/>
            <a:ext cx="10515600" cy="2984501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dirty="0"/>
              <a:t>Community Survey</a:t>
            </a:r>
            <a:r>
              <a:rPr lang="en-US" b="0" i="1" dirty="0"/>
              <a:t> </a:t>
            </a:r>
            <a:r>
              <a:rPr lang="en-US" sz="2400" b="0" i="1" dirty="0"/>
              <a:t>(Feb 5- March 5)</a:t>
            </a:r>
            <a:endParaRPr lang="en-US" sz="2400" b="0" dirty="0"/>
          </a:p>
          <a:p>
            <a:pPr>
              <a:lnSpc>
                <a:spcPct val="100000"/>
              </a:lnSpc>
            </a:pPr>
            <a:r>
              <a:rPr lang="en-US" b="0" dirty="0"/>
              <a:t>In-Person Community Events </a:t>
            </a:r>
            <a:r>
              <a:rPr lang="en-US" sz="2400" b="0" i="1" dirty="0"/>
              <a:t>(April, September)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Non-traditional formats: Walk &amp; Talk, Coffee &amp; Chat, Block Party</a:t>
            </a:r>
            <a:endParaRPr lang="en-US" b="0" dirty="0"/>
          </a:p>
          <a:p>
            <a:pPr>
              <a:lnSpc>
                <a:spcPct val="100000"/>
              </a:lnSpc>
            </a:pPr>
            <a:r>
              <a:rPr lang="en-US" b="0" dirty="0"/>
              <a:t>Interactive Platform for Draft Plan Public Review </a:t>
            </a:r>
          </a:p>
          <a:p>
            <a:pPr>
              <a:lnSpc>
                <a:spcPct val="100000"/>
              </a:lnSpc>
            </a:pPr>
            <a:endParaRPr lang="en-US" b="0" dirty="0"/>
          </a:p>
        </p:txBody>
      </p:sp>
      <p:pic>
        <p:nvPicPr>
          <p:cNvPr id="4" name="Content Placeholder 5" descr="A schedule of the colorado springs schedule&#10;&#10;Description automatically generated with medium confidence">
            <a:extLst>
              <a:ext uri="{FF2B5EF4-FFF2-40B4-BE49-F238E27FC236}">
                <a16:creationId xmlns:a16="http://schemas.microsoft.com/office/drawing/2014/main" id="{3164190C-1A96-1ED7-ED6C-89D6623B5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77295" r="1493" b="2381"/>
          <a:stretch/>
        </p:blipFill>
        <p:spPr>
          <a:xfrm>
            <a:off x="603751" y="1825625"/>
            <a:ext cx="10816724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7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DFDD1-2B6B-664E-F499-BB4CA447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1082-DB1E-EBFC-AC56-3367D8B2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1D73E-5731-C308-DA5D-DB34FB51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17899"/>
            <a:ext cx="10816723" cy="2984501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dirty="0"/>
              <a:t>Partner Strategy Meetings </a:t>
            </a:r>
            <a:r>
              <a:rPr lang="en-US" sz="2400" b="0" i="1" dirty="0"/>
              <a:t>(January, May, September)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/>
              <a:t>Downtown Partnership (DDA, BID, DV) + City Council representative </a:t>
            </a:r>
          </a:p>
          <a:p>
            <a:pPr>
              <a:lnSpc>
                <a:spcPct val="100000"/>
              </a:lnSpc>
            </a:pPr>
            <a:r>
              <a:rPr lang="en-US" b="0" dirty="0"/>
              <a:t>City Council, Planning Commission, and Downtown Review Board</a:t>
            </a:r>
          </a:p>
          <a:p>
            <a:pPr>
              <a:lnSpc>
                <a:spcPct val="100000"/>
              </a:lnSpc>
            </a:pPr>
            <a:r>
              <a:rPr lang="en-US" b="0" dirty="0"/>
              <a:t>DDA Board Meetings</a:t>
            </a:r>
          </a:p>
        </p:txBody>
      </p:sp>
      <p:pic>
        <p:nvPicPr>
          <p:cNvPr id="4" name="Content Placeholder 5" descr="A schedule of the colorado springs schedule&#10;&#10;Description automatically generated with medium confidence">
            <a:extLst>
              <a:ext uri="{FF2B5EF4-FFF2-40B4-BE49-F238E27FC236}">
                <a16:creationId xmlns:a16="http://schemas.microsoft.com/office/drawing/2014/main" id="{B6A3A447-5211-47C5-9D91-9527DC41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77295" r="1493" b="2381"/>
          <a:stretch/>
        </p:blipFill>
        <p:spPr>
          <a:xfrm>
            <a:off x="603751" y="1825625"/>
            <a:ext cx="10816724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A0B80-33BB-1F53-4773-3708E1E06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CD9E-8233-9110-0857-54E6D24E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2275681"/>
            <a:ext cx="5010150" cy="2306637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29A4A"/>
                </a:solidFill>
              </a:rPr>
              <a:t>Experience Downtown </a:t>
            </a:r>
            <a:br>
              <a:rPr lang="en-US" sz="7200" dirty="0"/>
            </a:br>
            <a:r>
              <a:rPr lang="en-US" sz="7200" dirty="0"/>
              <a:t>Plan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D0AF-3B09-7A75-5E49-92FC0BE5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5" y="4582318"/>
            <a:ext cx="5010150" cy="1655762"/>
          </a:xfrm>
        </p:spPr>
        <p:txBody>
          <a:bodyPr>
            <a:normAutofit/>
          </a:bodyPr>
          <a:lstStyle/>
          <a:p>
            <a:r>
              <a:rPr lang="en-US" dirty="0"/>
              <a:t>City Council Briefing </a:t>
            </a:r>
          </a:p>
          <a:p>
            <a:r>
              <a:rPr lang="en-US" sz="1800" i="1" dirty="0"/>
              <a:t>March 10</a:t>
            </a:r>
            <a:r>
              <a:rPr lang="en-US" sz="1800" i="1" baseline="30000" dirty="0"/>
              <a:t>th</a:t>
            </a:r>
            <a:r>
              <a:rPr lang="en-US" sz="1800" i="1" dirty="0"/>
              <a:t>, 2025</a:t>
            </a:r>
          </a:p>
        </p:txBody>
      </p:sp>
      <p:pic>
        <p:nvPicPr>
          <p:cNvPr id="5" name="Picture 4" descr="A yellow rectangular sign with a white letter i&#10;&#10;Description automatically generated">
            <a:extLst>
              <a:ext uri="{FF2B5EF4-FFF2-40B4-BE49-F238E27FC236}">
                <a16:creationId xmlns:a16="http://schemas.microsoft.com/office/drawing/2014/main" id="{96217CE3-F84D-A1E9-6854-9AC87AD7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70" y="6431280"/>
            <a:ext cx="712338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A144-0127-1864-A377-81C1E60B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79BB-B196-F0C5-9002-51B8110F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29A4A"/>
                </a:solidFill>
              </a:rPr>
              <a:t>PLAN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A85B-B5C0-8BA1-7AA2-D5B384F8C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2016 Plan, Why the Update</a:t>
            </a:r>
          </a:p>
        </p:txBody>
      </p:sp>
    </p:spTree>
    <p:extLst>
      <p:ext uri="{BB962C8B-B14F-4D97-AF65-F5344CB8AC3E}">
        <p14:creationId xmlns:p14="http://schemas.microsoft.com/office/powerpoint/2010/main" val="187931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5817E-0948-EE87-EE86-3A93E0C7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174" y="1825625"/>
            <a:ext cx="6905625" cy="4351338"/>
          </a:xfrm>
        </p:spPr>
        <p:txBody>
          <a:bodyPr/>
          <a:lstStyle/>
          <a:p>
            <a:r>
              <a:rPr lang="en-US" b="0" dirty="0"/>
              <a:t>Built upon the 2009 Imagine Downtown Colorado Springs Master Plan</a:t>
            </a:r>
          </a:p>
          <a:p>
            <a:r>
              <a:rPr lang="en-US" b="0" dirty="0"/>
              <a:t>Includes “Plan of Development” and traditional “Master Plan” </a:t>
            </a:r>
          </a:p>
          <a:p>
            <a:r>
              <a:rPr lang="en-US" b="0" dirty="0"/>
              <a:t>Guides development choices, catalytic projects, and more </a:t>
            </a:r>
          </a:p>
          <a:p>
            <a:r>
              <a:rPr lang="en-US" b="0" dirty="0"/>
              <a:t>Set out to create a plan for a world class 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6C218-8778-3E49-3521-8683EFFF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5" y="508000"/>
            <a:ext cx="8275831" cy="1138238"/>
          </a:xfrm>
        </p:spPr>
        <p:txBody>
          <a:bodyPr>
            <a:normAutofit/>
          </a:bodyPr>
          <a:lstStyle/>
          <a:p>
            <a:r>
              <a:rPr lang="en-US" dirty="0"/>
              <a:t>2016 Experience Downtown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7ACE9-ABFF-1B2D-183D-E20173ACE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6" y="1825625"/>
            <a:ext cx="3670014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F3D7-CFF4-F23C-DBDF-BBDCA6D58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3F15A-C04F-00A3-19D1-806947C0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120" y="2031999"/>
            <a:ext cx="5212080" cy="4724401"/>
          </a:xfrm>
        </p:spPr>
        <p:txBody>
          <a:bodyPr>
            <a:normAutofit/>
          </a:bodyPr>
          <a:lstStyle/>
          <a:p>
            <a:r>
              <a:rPr lang="en-US" b="0" dirty="0"/>
              <a:t>Implementation progress and have met many goals </a:t>
            </a:r>
          </a:p>
          <a:p>
            <a:r>
              <a:rPr lang="en-US" b="0" dirty="0"/>
              <a:t>Significant growth and planning for additional growth</a:t>
            </a:r>
          </a:p>
          <a:p>
            <a:r>
              <a:rPr lang="en-US" b="0" dirty="0"/>
              <a:t>Navigating post-pandemic and other major events </a:t>
            </a:r>
          </a:p>
          <a:p>
            <a:r>
              <a:rPr lang="en-US" b="0" dirty="0"/>
              <a:t>Serving downtown as more of a neighborhood and urban center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8C9CC-4BB4-FF7A-1138-D09CDEAF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Update the Plan?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C30FA-91AF-A89D-86A4-CED8A806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8" y="2031999"/>
            <a:ext cx="5374779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E425B-23DE-7446-435A-CDCD071F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B2F65C6-B085-0D0E-3A96-6F68108728E7}"/>
              </a:ext>
            </a:extLst>
          </p:cNvPr>
          <p:cNvSpPr/>
          <p:nvPr/>
        </p:nvSpPr>
        <p:spPr>
          <a:xfrm>
            <a:off x="4732565" y="2018605"/>
            <a:ext cx="3434080" cy="46768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BA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CF8A15-1302-E0D1-723F-C1015B78E248}"/>
              </a:ext>
            </a:extLst>
          </p:cNvPr>
          <p:cNvSpPr/>
          <p:nvPr/>
        </p:nvSpPr>
        <p:spPr>
          <a:xfrm>
            <a:off x="8378010" y="2018605"/>
            <a:ext cx="3434080" cy="46768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BA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4AD037-F643-2404-D3BA-01F339848723}"/>
              </a:ext>
            </a:extLst>
          </p:cNvPr>
          <p:cNvSpPr/>
          <p:nvPr/>
        </p:nvSpPr>
        <p:spPr>
          <a:xfrm>
            <a:off x="1087120" y="2018605"/>
            <a:ext cx="3434080" cy="46768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BA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014D60-54E1-2379-49B3-79626D0D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5" y="508000"/>
            <a:ext cx="8275831" cy="1138238"/>
          </a:xfrm>
        </p:spPr>
        <p:txBody>
          <a:bodyPr>
            <a:normAutofit/>
          </a:bodyPr>
          <a:lstStyle/>
          <a:p>
            <a:r>
              <a:rPr lang="en-US" dirty="0"/>
              <a:t>Project Team</a:t>
            </a: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DC89E76F-AF46-1F0C-E2FC-96BEF468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24450"/>
          <a:stretch/>
        </p:blipFill>
        <p:spPr>
          <a:xfrm>
            <a:off x="9042465" y="2150825"/>
            <a:ext cx="1910015" cy="1244449"/>
          </a:xfrm>
          <a:prstGeom prst="rect">
            <a:avLst/>
          </a:prstGeom>
        </p:spPr>
      </p:pic>
      <p:pic>
        <p:nvPicPr>
          <p:cNvPr id="12" name="Picture 11" descr="A logo with white text in a blue circle&#10;&#10;AI-generated content may be incorrect.">
            <a:extLst>
              <a:ext uri="{FF2B5EF4-FFF2-40B4-BE49-F238E27FC236}">
                <a16:creationId xmlns:a16="http://schemas.microsoft.com/office/drawing/2014/main" id="{4D77D8A5-1964-5C66-A404-9629E73F5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85" y="2181165"/>
            <a:ext cx="1159075" cy="1159075"/>
          </a:xfrm>
          <a:prstGeom prst="rect">
            <a:avLst/>
          </a:prstGeom>
        </p:spPr>
      </p:pic>
      <p:pic>
        <p:nvPicPr>
          <p:cNvPr id="14" name="Picture 13" descr="A yellow rectangular sign with a white letter i&#10;&#10;AI-generated content may be incorrect.">
            <a:extLst>
              <a:ext uri="{FF2B5EF4-FFF2-40B4-BE49-F238E27FC236}">
                <a16:creationId xmlns:a16="http://schemas.microsoft.com/office/drawing/2014/main" id="{F8CA6643-4B2E-E7F3-DC6E-0DE9BDCC4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53" y="2322930"/>
            <a:ext cx="2016613" cy="66919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824CEB8-B16B-A550-A147-EE5B7C73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16" y="3296444"/>
            <a:ext cx="3216784" cy="3398996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Project Management</a:t>
            </a:r>
          </a:p>
          <a:p>
            <a:r>
              <a:rPr lang="en-US" b="0" dirty="0"/>
              <a:t>Land Use</a:t>
            </a:r>
          </a:p>
          <a:p>
            <a:r>
              <a:rPr lang="en-US" b="0" dirty="0"/>
              <a:t>Parks, Trails, Waterways</a:t>
            </a:r>
          </a:p>
          <a:p>
            <a:r>
              <a:rPr lang="en-US" b="0" dirty="0"/>
              <a:t>Public Realm &amp; Urban Design</a:t>
            </a:r>
          </a:p>
          <a:p>
            <a:r>
              <a:rPr lang="en-US" b="0" dirty="0"/>
              <a:t>Management and Maintenance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4A5FF6B-42E9-F414-392B-8E73CA58CD79}"/>
              </a:ext>
            </a:extLst>
          </p:cNvPr>
          <p:cNvSpPr txBox="1">
            <a:spLocks/>
          </p:cNvSpPr>
          <p:nvPr/>
        </p:nvSpPr>
        <p:spPr>
          <a:xfrm>
            <a:off x="5124576" y="3426600"/>
            <a:ext cx="2657984" cy="29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Economic Vitality</a:t>
            </a:r>
          </a:p>
          <a:p>
            <a:r>
              <a:rPr lang="en-US" sz="2600" b="0" dirty="0"/>
              <a:t>Land Use</a:t>
            </a:r>
          </a:p>
          <a:p>
            <a:r>
              <a:rPr lang="en-US" sz="2600" b="0" dirty="0"/>
              <a:t>Catalytic Opportunities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3C41E11-9547-AC4F-ED8B-EAB7C705791A}"/>
              </a:ext>
            </a:extLst>
          </p:cNvPr>
          <p:cNvSpPr txBox="1">
            <a:spLocks/>
          </p:cNvSpPr>
          <p:nvPr/>
        </p:nvSpPr>
        <p:spPr>
          <a:xfrm>
            <a:off x="8766058" y="3426600"/>
            <a:ext cx="2501382" cy="29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Mobility &amp; Connectivity</a:t>
            </a:r>
          </a:p>
          <a:p>
            <a:r>
              <a:rPr lang="en-US" sz="2600" b="0" dirty="0"/>
              <a:t>Parking</a:t>
            </a:r>
          </a:p>
          <a:p>
            <a:r>
              <a:rPr lang="en-US" sz="2600" b="0" dirty="0"/>
              <a:t>Trails</a:t>
            </a:r>
          </a:p>
        </p:txBody>
      </p:sp>
    </p:spTree>
    <p:extLst>
      <p:ext uri="{BB962C8B-B14F-4D97-AF65-F5344CB8AC3E}">
        <p14:creationId xmlns:p14="http://schemas.microsoft.com/office/powerpoint/2010/main" val="419696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24A2-C208-9E4D-7AEE-2C4E6A34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7A66-5AE6-9112-59EF-EE37A0F3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29A4A"/>
                </a:solidFill>
              </a:rPr>
              <a:t>PLAN UPDATE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031A-B233-1B65-168C-37592CAAA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Purpose, Scope, Schedule</a:t>
            </a:r>
          </a:p>
        </p:txBody>
      </p:sp>
    </p:spTree>
    <p:extLst>
      <p:ext uri="{BB962C8B-B14F-4D97-AF65-F5344CB8AC3E}">
        <p14:creationId xmlns:p14="http://schemas.microsoft.com/office/powerpoint/2010/main" val="280447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13D50-333B-7A04-6AD5-A4BDCD12E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0EDC-57FD-D79C-EFDC-1710BC0C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7B1B-CE58-DC71-A003-10B8CB6B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the Plan of Development </a:t>
            </a:r>
          </a:p>
          <a:p>
            <a:pPr lvl="1"/>
            <a:r>
              <a:rPr lang="en-US" dirty="0"/>
              <a:t>Assets, Opportunities, Challenges</a:t>
            </a:r>
          </a:p>
          <a:p>
            <a:pPr lvl="1"/>
            <a:r>
              <a:rPr lang="en-US" dirty="0"/>
              <a:t>Vision, Goals, Action Items </a:t>
            </a:r>
          </a:p>
          <a:p>
            <a:pPr lvl="1"/>
            <a:r>
              <a:rPr lang="en-US" dirty="0"/>
              <a:t>Catalytic Opportunities </a:t>
            </a:r>
          </a:p>
          <a:p>
            <a:r>
              <a:rPr lang="en-US" dirty="0"/>
              <a:t>Update the Master Plan </a:t>
            </a:r>
          </a:p>
          <a:p>
            <a:pPr lvl="1"/>
            <a:r>
              <a:rPr lang="en-US" dirty="0"/>
              <a:t>Land Use &amp; Urban Design</a:t>
            </a:r>
          </a:p>
          <a:p>
            <a:pPr lvl="1"/>
            <a:r>
              <a:rPr lang="en-US" dirty="0"/>
              <a:t>Parks, Trails, Waterways </a:t>
            </a:r>
          </a:p>
          <a:p>
            <a:pPr lvl="1"/>
            <a:r>
              <a:rPr lang="en-US" dirty="0"/>
              <a:t>Mobility, Connectivity </a:t>
            </a:r>
          </a:p>
          <a:p>
            <a:pPr lvl="1"/>
            <a:r>
              <a:rPr lang="en-US" dirty="0"/>
              <a:t>Market-based Implementation </a:t>
            </a:r>
          </a:p>
          <a:p>
            <a:r>
              <a:rPr lang="en-US" i="1" dirty="0"/>
              <a:t>Rooted in Community Engagement  </a:t>
            </a:r>
          </a:p>
        </p:txBody>
      </p:sp>
      <p:pic>
        <p:nvPicPr>
          <p:cNvPr id="1026" name="Picture 2" descr="Downtown Colorado Springs neighborhood offers a variety of homes and plenty of shopping.">
            <a:extLst>
              <a:ext uri="{FF2B5EF4-FFF2-40B4-BE49-F238E27FC236}">
                <a16:creationId xmlns:a16="http://schemas.microsoft.com/office/drawing/2014/main" id="{3448F636-231B-0F30-282F-9F076D6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271756"/>
            <a:ext cx="4813406" cy="32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FB90-E0CC-3687-BF04-5BCD6BBBC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hedule of the colorado springs schedule&#10;&#10;Description automatically generated with medium confidence">
            <a:extLst>
              <a:ext uri="{FF2B5EF4-FFF2-40B4-BE49-F238E27FC236}">
                <a16:creationId xmlns:a16="http://schemas.microsoft.com/office/drawing/2014/main" id="{CA58C873-16BB-D201-5AFE-C539574369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0"/>
            <a:ext cx="11234737" cy="6858000"/>
          </a:xfrm>
        </p:spPr>
      </p:pic>
    </p:spTree>
    <p:extLst>
      <p:ext uri="{BB962C8B-B14F-4D97-AF65-F5344CB8AC3E}">
        <p14:creationId xmlns:p14="http://schemas.microsoft.com/office/powerpoint/2010/main" val="107141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08A3-5A9B-E304-DD6C-FFBB2C34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F50C-682B-AC23-C7D4-9ECFCEF1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D6A5-CC32-F4F1-62AA-C5E4CDE3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7899"/>
            <a:ext cx="10515600" cy="2984501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dirty="0"/>
              <a:t>Stakeholder Interviews and Focus Groups </a:t>
            </a:r>
            <a:r>
              <a:rPr lang="en-US" sz="2400" b="0" i="1" dirty="0"/>
              <a:t>(February, April)</a:t>
            </a:r>
          </a:p>
          <a:p>
            <a:pPr lvl="1">
              <a:lnSpc>
                <a:spcPct val="100000"/>
              </a:lnSpc>
            </a:pPr>
            <a:endParaRPr lang="en-US" sz="2000" b="0" i="1" dirty="0"/>
          </a:p>
        </p:txBody>
      </p:sp>
      <p:pic>
        <p:nvPicPr>
          <p:cNvPr id="4" name="Content Placeholder 5" descr="A schedule of the colorado springs schedule&#10;&#10;Description automatically generated with medium confidence">
            <a:extLst>
              <a:ext uri="{FF2B5EF4-FFF2-40B4-BE49-F238E27FC236}">
                <a16:creationId xmlns:a16="http://schemas.microsoft.com/office/drawing/2014/main" id="{221F61B4-8035-1888-4B96-C3E816C29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77295" r="1493" b="2381"/>
          <a:stretch/>
        </p:blipFill>
        <p:spPr>
          <a:xfrm>
            <a:off x="603751" y="1825625"/>
            <a:ext cx="10816724" cy="1393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5E3CF-151A-65F8-B3A0-D79CBE0A4670}"/>
              </a:ext>
            </a:extLst>
          </p:cNvPr>
          <p:cNvSpPr txBox="1"/>
          <p:nvPr/>
        </p:nvSpPr>
        <p:spPr>
          <a:xfrm>
            <a:off x="1243012" y="4152899"/>
            <a:ext cx="9678988" cy="244983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Downtown residents and neighborhood representatives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Education, library, and institutions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 and large employers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Arts, events, and culture 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businesses 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Developers, property owners, and districts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and homelessness</a:t>
            </a:r>
          </a:p>
          <a:p>
            <a:pPr marL="457200" marR="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transit, and parking</a:t>
            </a:r>
            <a:endParaRPr lang="en-US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7A5975F7C544A91B17D45FC94DA2E" ma:contentTypeVersion="19" ma:contentTypeDescription="Create a new document." ma:contentTypeScope="" ma:versionID="3387a0bc138f74081d91327a952282ed">
  <xsd:schema xmlns:xsd="http://www.w3.org/2001/XMLSchema" xmlns:xs="http://www.w3.org/2001/XMLSchema" xmlns:p="http://schemas.microsoft.com/office/2006/metadata/properties" xmlns:ns2="54254db7-13b5-48c7-82b4-93c5d8360657" xmlns:ns3="185f7fbe-edcc-4c72-af7f-6e0c88ab17c3" targetNamespace="http://schemas.microsoft.com/office/2006/metadata/properties" ma:root="true" ma:fieldsID="1e6b2a51cd8af0e873231ba38b61eb1c" ns2:_="" ns3:_="">
    <xsd:import namespace="54254db7-13b5-48c7-82b4-93c5d8360657"/>
    <xsd:import namespace="185f7fbe-edcc-4c72-af7f-6e0c88ab17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54db7-13b5-48c7-82b4-93c5d83606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e9e98c-0db2-465f-9351-921bfed369d5}" ma:internalName="TaxCatchAll" ma:showField="CatchAllData" ma:web="54254db7-13b5-48c7-82b4-93c5d8360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f7fbe-edcc-4c72-af7f-6e0c88ab1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74c0b6-e2c7-43dd-836b-f08213bab4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254db7-13b5-48c7-82b4-93c5d8360657" xsi:nil="true"/>
    <lcf76f155ced4ddcb4097134ff3c332f xmlns="185f7fbe-edcc-4c72-af7f-6e0c88ab17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058EF5-8DA4-448D-ABEC-228921EE0D23}"/>
</file>

<file path=customXml/itemProps2.xml><?xml version="1.0" encoding="utf-8"?>
<ds:datastoreItem xmlns:ds="http://schemas.openxmlformats.org/officeDocument/2006/customXml" ds:itemID="{6FB21ADB-EE0D-4EE7-AC5F-D08FDC43FA8A}"/>
</file>

<file path=customXml/itemProps3.xml><?xml version="1.0" encoding="utf-8"?>
<ds:datastoreItem xmlns:ds="http://schemas.openxmlformats.org/officeDocument/2006/customXml" ds:itemID="{357D65B4-9D6B-475E-A63D-4A2893160F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409</Words>
  <Application>Microsoft Office PowerPoint</Application>
  <PresentationFormat>Widescreen</PresentationFormat>
  <Paragraphs>72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Office Theme</vt:lpstr>
      <vt:lpstr>Experience Downtown  Plan Update </vt:lpstr>
      <vt:lpstr>PLAN BACKGROUND</vt:lpstr>
      <vt:lpstr>2016 Experience Downtown Plan </vt:lpstr>
      <vt:lpstr>Why Update the Plan?</vt:lpstr>
      <vt:lpstr>Project Team</vt:lpstr>
      <vt:lpstr>PLAN UPDATE </vt:lpstr>
      <vt:lpstr>Scope </vt:lpstr>
      <vt:lpstr>PowerPoint Presentation</vt:lpstr>
      <vt:lpstr>Community Engagement</vt:lpstr>
      <vt:lpstr>Community Engagement</vt:lpstr>
      <vt:lpstr>Community Engagement</vt:lpstr>
      <vt:lpstr>Experience Downtown  Plan 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Finn Sutton</dc:creator>
  <cp:lastModifiedBy>Chelsea Gondeck</cp:lastModifiedBy>
  <cp:revision>11</cp:revision>
  <dcterms:created xsi:type="dcterms:W3CDTF">2025-01-23T18:28:53Z</dcterms:created>
  <dcterms:modified xsi:type="dcterms:W3CDTF">2025-03-03T15:25:35Z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0x01010050B7A5975F7C544A91B17D45FC94DA2E</vt:lpwstr>
  </property>
  <property fmtid="{D5CDD505-2E9C-101B-9397-08002B2CF9AE}" pid="3" name="MediaServiceImageTags">
    <vt:lpwstr/>
  </property>
</Properties>
</file>